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handoutMasterIdLst>
    <p:handoutMasterId r:id="rId13"/>
  </p:handoutMasterIdLst>
  <p:sldIdLst>
    <p:sldId id="278" r:id="rId2"/>
    <p:sldId id="289" r:id="rId3"/>
    <p:sldId id="280" r:id="rId4"/>
    <p:sldId id="281" r:id="rId5"/>
    <p:sldId id="290" r:id="rId6"/>
    <p:sldId id="282" r:id="rId7"/>
    <p:sldId id="284" r:id="rId8"/>
    <p:sldId id="285" r:id="rId9"/>
    <p:sldId id="286" r:id="rId10"/>
    <p:sldId id="287" r:id="rId11"/>
    <p:sldId id="288" r:id="rId12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Times" pitchFamily="18" charset="0"/>
      <p:regular r:id="rId18"/>
      <p:bold r:id="rId19"/>
      <p:italic r:id="rId20"/>
      <p:boldItalic r:id="rId21"/>
    </p:embeddedFont>
  </p:embeddedFontLst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2787"/>
    <p:restoredTop sz="90929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6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260A50F-080A-4C73-A804-15F12CEBE8A6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" name="Slide Number Placeholder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558191A6-9DC5-4DCE-BF3C-9A7373D2A65A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B336B-2045-4928-AB1F-91E822A78087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67F01-8613-4BCD-9FDA-2B28DA22A515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62DAAD-0758-424E-BE06-C549DFEA55E1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06C86-05AD-4968-9F56-0DE103D4860D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12CCD-FC98-4270-BEA2-FC8F21B151EF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4B5F5-09ED-4F65-9083-9E936E450C40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78501-166B-402E-A03E-EC4AD801A658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78822-9965-4733-8CC2-3F89000B92DF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3E241-833F-468C-A645-B155AF985364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3F4AC-88B1-409A-B81D-17392F5FBCD4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fld id="{0BB18639-AE8C-4CDA-84F7-A9F7D3CB9A34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Point_slide.jpg                                               00000013Macintosh HD                   B5DE9F5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43000" y="2133600"/>
            <a:ext cx="69342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altLang="en-US" sz="280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AU" altLang="en-US" sz="2800">
              <a:solidFill>
                <a:schemeClr val="tx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AU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" y="1828800"/>
            <a:ext cx="80772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altLang="en-US" sz="360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CHAPTER 2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altLang="en-US" sz="360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 sz="3600">
                <a:solidFill>
                  <a:schemeClr val="tx2"/>
                </a:solidFill>
                <a:latin typeface="Arial" charset="0"/>
              </a:rPr>
              <a:t>Organisational strategy, structure, culture and policy</a:t>
            </a:r>
            <a:endParaRPr lang="en-AU" altLang="en-US" sz="36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Point_slide.jpg                                               00000013Macintosh HD                   B5DE9F5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38200" y="274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62000" y="20574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altLang="en-US" sz="2800">
              <a:latin typeface="Arial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778125" y="1524000"/>
            <a:ext cx="358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HRM structures</a:t>
            </a:r>
            <a:endParaRPr lang="en-AU" altLang="en-US" sz="3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9600" y="2209800"/>
            <a:ext cx="79248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</a:t>
            </a:r>
            <a:r>
              <a:rPr lang="en-US" altLang="en-US" sz="3000">
                <a:latin typeface="Arial" charset="0"/>
              </a:rPr>
              <a:t>No HR function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000">
                <a:latin typeface="Arial" charset="0"/>
              </a:rPr>
              <a:t> Line managers alone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000">
                <a:latin typeface="Arial" charset="0"/>
              </a:rPr>
              <a:t> Line managers, with centralised HR support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000">
                <a:latin typeface="Arial" charset="0"/>
              </a:rPr>
              <a:t> Centralised functional generalists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000">
                <a:latin typeface="Arial" charset="0"/>
              </a:rPr>
              <a:t> Centralised functional specialists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000">
                <a:latin typeface="Arial" charset="0"/>
              </a:rPr>
              <a:t> Decentralised functional generalists or specialists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000">
                <a:latin typeface="Arial" charset="0"/>
              </a:rPr>
              <a:t> Contract specialists</a:t>
            </a:r>
            <a:endParaRPr lang="en-AU" altLang="en-US" sz="3000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Point_slide.jpg                                               00000013Macintosh HD                   B5DE9F5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38200" y="274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62000" y="20574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altLang="en-US" sz="2800">
              <a:latin typeface="Arial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041525" y="1600200"/>
            <a:ext cx="506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Strategic partnerships</a:t>
            </a:r>
            <a:endParaRPr lang="en-AU" altLang="en-US" sz="3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09600" y="2362200"/>
            <a:ext cx="76962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The new HR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Devolvement of HRM functions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Joint provision of HR services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Strategic focus of role</a:t>
            </a:r>
            <a:endParaRPr lang="en-AU" altLang="en-US" sz="320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My Documents\Jason's items\Nankervis images\p4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1654175"/>
            <a:ext cx="7151687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Point_slide.jpg                                               00000013Macintosh HD                   B5DE9F5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7239000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>
                <a:latin typeface="Arial" charset="0"/>
              </a:rPr>
              <a:t>HR and organisational strategy linkages:( SHRM is a fit between business and HRM strategies)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</a:t>
            </a:r>
            <a:r>
              <a:rPr lang="en-US" altLang="en-US" sz="1800">
                <a:latin typeface="Arial" charset="0"/>
              </a:rPr>
              <a:t>Accommodative ( HR strategies simply following organizational strategies accommodating the staff needs of already chosen business strategies) 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1800">
                <a:latin typeface="Arial" charset="0"/>
              </a:rPr>
              <a:t> Interactive ( A two way communication process between HRM and corporate planning in which HRM contributes or react to overall strategy)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1800">
                <a:latin typeface="Arial" charset="0"/>
              </a:rPr>
              <a:t> Fully integrated ( HR specialist is involved in the overall strategic process both formal and informal interaction ; a real reflection of SHRM practices).</a:t>
            </a:r>
            <a:endParaRPr lang="en-AU" altLang="en-US" sz="18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AU" altLang="en-US" sz="3200">
              <a:latin typeface="Times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38200" y="274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990600" y="1600200"/>
            <a:ext cx="648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SHRM and business strategy</a:t>
            </a:r>
            <a:endParaRPr lang="en-AU" altLang="en-US" sz="36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Point_slide.jpg                                               00000013Macintosh HD                   B5DE9F5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38200" y="274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5800" y="2438400"/>
            <a:ext cx="76200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 b="1"/>
              <a:t> </a:t>
            </a:r>
            <a:r>
              <a:rPr lang="en-US" altLang="en-US" sz="3200">
                <a:latin typeface="Arial" charset="0"/>
              </a:rPr>
              <a:t>Can SHRM adopt a flexible and strategic perspective?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Can practitioners implement the SHRM agenda?</a:t>
            </a:r>
            <a:endParaRPr lang="en-AU" altLang="en-US" sz="2800">
              <a:latin typeface="Arial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743200" y="1676400"/>
            <a:ext cx="363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Critics of SHRM</a:t>
            </a:r>
            <a:endParaRPr lang="en-AU" altLang="en-US" sz="36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My Documents\Jason's items\Nankervis images\p5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013" y="912813"/>
            <a:ext cx="7673975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Point_slide.jpg                                               00000013Macintosh HD                   B5DE9F5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38200" y="274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62000" y="1524000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SHRM – strategy, structure, culture and policy</a:t>
            </a:r>
            <a:endParaRPr lang="en-AU" altLang="en-US" sz="3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914400" y="2895600"/>
            <a:ext cx="8229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 sz="3200">
                <a:latin typeface="Arial" charset="0"/>
              </a:rPr>
              <a:t>Relationships:</a:t>
            </a:r>
            <a:r>
              <a:rPr lang="en-US" altLang="en-US" sz="2800">
                <a:latin typeface="Arial" charset="0"/>
              </a:rPr>
              <a:t> </a:t>
            </a:r>
            <a:endParaRPr lang="en-US" altLang="en-US" sz="3200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Culture</a:t>
            </a:r>
            <a:endParaRPr lang="en-US" altLang="en-US" sz="2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Strategy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Structure</a:t>
            </a:r>
            <a:endParaRPr lang="en-US" altLang="en-US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AU" altLang="en-US" sz="2800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Point_slide.jpg                                               00000013Macintosh HD                   B5DE9F5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38200" y="274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2000" y="20574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altLang="en-US" sz="2800">
              <a:latin typeface="Arial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962025" y="1600200"/>
            <a:ext cx="721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Organisational culture and HRM</a:t>
            </a:r>
            <a:endParaRPr lang="en-AU" altLang="en-US" sz="3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57200" y="2362200"/>
            <a:ext cx="80010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AU" altLang="en-US" sz="2800" b="1"/>
              <a:t> </a:t>
            </a:r>
            <a:r>
              <a:rPr lang="en-AU" altLang="en-US" sz="2800">
                <a:latin typeface="Arial" charset="0"/>
              </a:rPr>
              <a:t>Organisational culture includes philosophies, values, beliefs, work systems and practices, expectations and limitations on employee behaviour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AU" altLang="en-US" sz="2800">
                <a:latin typeface="Arial" charset="0"/>
              </a:rPr>
              <a:t> Four broad types: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AU" altLang="en-US" sz="2800">
                <a:latin typeface="Arial" charset="0"/>
              </a:rPr>
              <a:t> Elite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AU" altLang="en-US" sz="2800">
                <a:latin typeface="Arial" charset="0"/>
              </a:rPr>
              <a:t> Meritocratic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AU" altLang="en-US" sz="2800">
                <a:latin typeface="Arial" charset="0"/>
              </a:rPr>
              <a:t> Collegial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AU" altLang="en-US" sz="2800">
                <a:latin typeface="Arial" charset="0"/>
              </a:rPr>
              <a:t> Leader-focused</a:t>
            </a:r>
            <a:endParaRPr lang="en-AU" altLang="en-US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Point_slide.jpg                                               00000013Macintosh HD                   B5DE9F5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38200" y="274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62000" y="20574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altLang="en-US" sz="2800">
              <a:latin typeface="Arial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714625" y="1600200"/>
            <a:ext cx="371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Cultural change</a:t>
            </a:r>
            <a:endParaRPr lang="en-AU" altLang="en-US" sz="3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09600" y="2362200"/>
            <a:ext cx="75438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Excellence theorists believe that culture can be modified to achieve efficiency/profitability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Structural efficiency principle (SEP) and Award restructuring put pressure on organisations to change work practices and modify traditional cultures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HR specialist drives the process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Change can also result from innovative HR approaches</a:t>
            </a:r>
            <a:endParaRPr lang="en-AU" altLang="en-US" sz="280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Point_slide.jpg                                               00000013Macintosh HD                   B5DE9F5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38200" y="274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62000" y="20574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altLang="en-US" sz="2800">
              <a:latin typeface="Arial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62000" y="1600200"/>
            <a:ext cx="752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Principles of effective HR policies</a:t>
            </a:r>
            <a:endParaRPr lang="en-AU" altLang="en-US" sz="3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57200" y="2438400"/>
            <a:ext cx="822960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</a:t>
            </a:r>
            <a:r>
              <a:rPr lang="en-US" altLang="en-US" sz="3000">
                <a:latin typeface="Arial" charset="0"/>
              </a:rPr>
              <a:t>Congruency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000">
                <a:latin typeface="Arial" charset="0"/>
              </a:rPr>
              <a:t> Compatibility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000">
                <a:latin typeface="Arial" charset="0"/>
              </a:rPr>
              <a:t> Clarity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000">
                <a:latin typeface="Arial" charset="0"/>
              </a:rPr>
              <a:t> Stability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000">
                <a:latin typeface="Arial" charset="0"/>
              </a:rPr>
              <a:t> Flexibility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000">
                <a:latin typeface="Arial" charset="0"/>
              </a:rPr>
              <a:t> Cultural appropriateness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000">
                <a:latin typeface="Arial" charset="0"/>
              </a:rPr>
              <a:t> Relationships</a:t>
            </a:r>
            <a:endParaRPr lang="en-AU" altLang="en-US" sz="3000"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">
      <a:dk1>
        <a:srgbClr val="000000"/>
      </a:dk1>
      <a:lt1>
        <a:srgbClr val="FFFFFF"/>
      </a:lt1>
      <a:dk2>
        <a:srgbClr val="9900CC"/>
      </a:dk2>
      <a:lt2>
        <a:srgbClr val="0033CC"/>
      </a:lt2>
      <a:accent1>
        <a:srgbClr val="800080"/>
      </a:accent1>
      <a:accent2>
        <a:srgbClr val="33CC33"/>
      </a:accent2>
      <a:accent3>
        <a:srgbClr val="FFFFFF"/>
      </a:accent3>
      <a:accent4>
        <a:srgbClr val="000000"/>
      </a:accent4>
      <a:accent5>
        <a:srgbClr val="C0AAC0"/>
      </a:accent5>
      <a:accent6>
        <a:srgbClr val="2DB92D"/>
      </a:accent6>
      <a:hlink>
        <a:srgbClr val="9900CC"/>
      </a:hlink>
      <a:folHlink>
        <a:srgbClr val="9900CC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274</TotalTime>
  <Words>302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Times New Roman</vt:lpstr>
      <vt:lpstr>Arial</vt:lpstr>
      <vt:lpstr>Wingdings</vt:lpstr>
      <vt:lpstr>Calibri</vt:lpstr>
      <vt:lpstr>Times</vt:lpstr>
      <vt:lpstr>Capsules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Jane Coffey &amp;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Human Resource Management:  Chapter 2</dc:title>
  <dc:creator>Jane Coffey</dc:creator>
  <cp:lastModifiedBy>Mahnoor</cp:lastModifiedBy>
  <cp:revision>13</cp:revision>
  <dcterms:created xsi:type="dcterms:W3CDTF">2001-08-24T15:07:13Z</dcterms:created>
  <dcterms:modified xsi:type="dcterms:W3CDTF">2020-05-12T10:43:34Z</dcterms:modified>
</cp:coreProperties>
</file>